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0" r:id="rId2"/>
    <p:sldId id="258" r:id="rId3"/>
    <p:sldId id="259" r:id="rId4"/>
    <p:sldId id="265" r:id="rId5"/>
    <p:sldId id="266" r:id="rId6"/>
    <p:sldId id="267" r:id="rId7"/>
    <p:sldId id="268" r:id="rId8"/>
    <p:sldId id="269"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varScale="1">
        <p:scale>
          <a:sx n="55" d="100"/>
          <a:sy n="55" d="100"/>
        </p:scale>
        <p:origin x="-494"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pPr/>
              <a:t>10/30/2022</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dirty="0"/>
              <a:t/>
            </a:r>
            <a:br>
              <a:rPr lang="en-IN" altLang="en-US" dirty="0"/>
            </a:br>
            <a:endParaRPr lang="en-IN" altLang="en-US" b="1"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173990" y="1840865"/>
            <a:ext cx="10983595" cy="4351655"/>
          </a:xfrm>
        </p:spPr>
        <p:style>
          <a:lnRef idx="0">
            <a:schemeClr val="accent3"/>
          </a:lnRef>
          <a:fillRef idx="3">
            <a:schemeClr val="accent3"/>
          </a:fillRef>
          <a:effectRef idx="3">
            <a:schemeClr val="accent3"/>
          </a:effectRef>
          <a:fontRef idx="minor">
            <a:schemeClr val="lt1"/>
          </a:fontRef>
        </p:style>
        <p:txBody>
          <a:bodyPr/>
          <a:lstStyle/>
          <a:p>
            <a:pPr marL="0" indent="0">
              <a:buNone/>
            </a:pPr>
            <a:r>
              <a:rPr lang="en-IN" altLang="en-US" sz="4400" b="1" dirty="0"/>
              <a:t> </a:t>
            </a:r>
            <a:r>
              <a:rPr lang="en-IN" altLang="en-US"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CHAPTER - 4 </a:t>
            </a:r>
            <a:endParaRPr lang="en-IN" altLang="en-US"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endParaRPr>
          </a:p>
          <a:p>
            <a:pPr marL="0" indent="0">
              <a:buNone/>
            </a:pPr>
            <a:endParaRPr lang="en-IN" altLang="en-US"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endParaRPr>
          </a:p>
          <a:p>
            <a:pPr marL="0" indent="0">
              <a:buNone/>
            </a:pPr>
            <a:r>
              <a:rPr lang="en-IN" altLang="en-US"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FOREST </a:t>
            </a:r>
            <a:r>
              <a:rPr lang="en-IN" altLang="en-US"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SOCIETY AND COLONIALISM</a:t>
            </a:r>
            <a:endParaRPr lang="en-IN" altLang="en-US" sz="44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2"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How were the Lives of People Affected?</a:t>
            </a:r>
          </a:p>
        </p:txBody>
      </p:sp>
      <p:sp>
        <p:nvSpPr>
          <p:cNvPr id="3" name="Content Placeholder 2"/>
          <p:cNvSpPr>
            <a:spLocks noGrp="1"/>
          </p:cNvSpPr>
          <p:nvPr>
            <p:ph sz="half" idx="1"/>
          </p:nvPr>
        </p:nvSpPr>
        <p:spPr>
          <a:xfrm>
            <a:off x="307340" y="1283970"/>
            <a:ext cx="5898515" cy="5144135"/>
          </a:xfrm>
        </p:spPr>
        <p:txBody>
          <a:bodyPr/>
          <a:lstStyle/>
          <a:p>
            <a:pPr marL="0" indent="0">
              <a:buNone/>
            </a:pPr>
            <a:r>
              <a:rPr lang="en-IN" altLang="en-US" sz="2000">
                <a:solidFill>
                  <a:srgbClr val="00B050"/>
                </a:solidFill>
              </a:rPr>
              <a:t>A</a:t>
            </a:r>
            <a:endParaRPr lang="en-IN" altLang="en-US" sz="2000" b="1"/>
          </a:p>
          <a:p>
            <a:r>
              <a:rPr lang="en-US" sz="2000" b="1"/>
              <a:t>1.Villagers wanted forests with a mixture of species </a:t>
            </a:r>
          </a:p>
          <a:p>
            <a:r>
              <a:rPr lang="en-US" sz="2000" b="1"/>
              <a:t>to satisfy different needs – fuel, fodder, leaves.</a:t>
            </a:r>
          </a:p>
          <a:p>
            <a:r>
              <a:rPr lang="en-US" sz="2000" b="1"/>
              <a:t>2.The forest department on the other hand wanted trees which were       suitable for building ships or railways.</a:t>
            </a:r>
          </a:p>
          <a:p>
            <a:pPr marL="0" indent="0">
              <a:buNone/>
            </a:pPr>
            <a:r>
              <a:rPr lang="en-US" sz="2000" b="1">
                <a:solidFill>
                  <a:srgbClr val="00B050"/>
                </a:solidFill>
              </a:rPr>
              <a:t>B.</a:t>
            </a:r>
          </a:p>
          <a:p>
            <a:pPr marL="0" indent="0">
              <a:buNone/>
            </a:pPr>
            <a:r>
              <a:rPr lang="en-US" sz="2000" b="1">
                <a:solidFill>
                  <a:srgbClr val="00B050"/>
                </a:solidFill>
              </a:rPr>
              <a:t>In forest areas, people use forest products</a:t>
            </a:r>
            <a:endParaRPr lang="en-US" sz="2000" b="1"/>
          </a:p>
          <a:p>
            <a:endParaRPr lang="en-US" sz="2000" b="1"/>
          </a:p>
          <a:p>
            <a:r>
              <a:rPr lang="en-US" sz="2000" b="1"/>
              <a:t>1.Roots, leaves, fruits, and tubers.</a:t>
            </a:r>
          </a:p>
          <a:p>
            <a:r>
              <a:rPr lang="en-US" sz="2000" b="1"/>
              <a:t>2.Fruits and tubers are nutritious to eat.</a:t>
            </a:r>
          </a:p>
          <a:p>
            <a:r>
              <a:rPr lang="en-US" sz="2000" b="1"/>
              <a:t>3.Herbs are used for medicine</a:t>
            </a:r>
          </a:p>
          <a:p>
            <a:endParaRPr lang="en-US" sz="2000" b="1"/>
          </a:p>
        </p:txBody>
      </p:sp>
      <p:pic>
        <p:nvPicPr>
          <p:cNvPr id="5" name="Content Placeholder 4" descr="WhatsApp Image 2020-07-25 at 11.49.01"/>
          <p:cNvPicPr>
            <a:picLocks noGrp="1" noChangeAspect="1"/>
          </p:cNvPicPr>
          <p:nvPr>
            <p:ph sz="half" idx="2"/>
          </p:nvPr>
        </p:nvPicPr>
        <p:blipFill>
          <a:blip r:embed="rId3"/>
          <a:stretch>
            <a:fillRect/>
          </a:stretch>
        </p:blipFill>
        <p:spPr>
          <a:xfrm>
            <a:off x="6205855" y="1637665"/>
            <a:ext cx="5376545" cy="4791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solidFill>
                  <a:srgbClr val="00B050"/>
                </a:solidFill>
                <a:sym typeface="+mn-ea"/>
              </a:rPr>
              <a:t>B.</a:t>
            </a:r>
            <a:r>
              <a:rPr lang="en-US" sz="4000" b="1">
                <a:solidFill>
                  <a:srgbClr val="00B050"/>
                </a:solidFill>
              </a:rPr>
              <a:t/>
            </a:r>
            <a:br>
              <a:rPr lang="en-US" sz="4000" b="1">
                <a:solidFill>
                  <a:srgbClr val="00B050"/>
                </a:solidFill>
              </a:rPr>
            </a:br>
            <a:r>
              <a:rPr lang="en-US" sz="4000" b="1">
                <a:solidFill>
                  <a:srgbClr val="00B050"/>
                </a:solidFill>
                <a:sym typeface="+mn-ea"/>
              </a:rPr>
              <a:t>In forest areas, people use forest products</a:t>
            </a:r>
          </a:p>
        </p:txBody>
      </p:sp>
      <p:sp>
        <p:nvSpPr>
          <p:cNvPr id="3" name="Content Placeholder 2"/>
          <p:cNvSpPr>
            <a:spLocks noGrp="1"/>
          </p:cNvSpPr>
          <p:nvPr>
            <p:ph sz="half" idx="1"/>
          </p:nvPr>
        </p:nvSpPr>
        <p:spPr>
          <a:xfrm>
            <a:off x="609600" y="1600200"/>
            <a:ext cx="5376545" cy="4843780"/>
          </a:xfrm>
        </p:spPr>
        <p:txBody>
          <a:bodyPr/>
          <a:lstStyle/>
          <a:p>
            <a:r>
              <a:rPr lang="en-US" b="1"/>
              <a:t>4.wood for agricultural implements like yokes and ploughs, bamboo makes excellent fences and is also used to make </a:t>
            </a:r>
          </a:p>
          <a:p>
            <a:r>
              <a:rPr lang="en-US" b="1"/>
              <a:t>baskets and umbrellas.</a:t>
            </a:r>
          </a:p>
          <a:p>
            <a:r>
              <a:rPr lang="en-US" b="1"/>
              <a:t>5 .A dried scooped-out gourd-used as a portable water bottle.</a:t>
            </a:r>
          </a:p>
        </p:txBody>
      </p:sp>
      <p:pic>
        <p:nvPicPr>
          <p:cNvPr id="5" name="Content Placeholder 4" descr="WhatsApp Image 2020-07-25 at 11.53.31"/>
          <p:cNvPicPr>
            <a:picLocks noGrp="1" noChangeAspect="1"/>
          </p:cNvPicPr>
          <p:nvPr>
            <p:ph sz="half" idx="2"/>
          </p:nvPr>
        </p:nvPicPr>
        <p:blipFill>
          <a:blip r:embed="rId2"/>
          <a:stretch>
            <a:fillRect/>
          </a:stretch>
        </p:blipFill>
        <p:spPr>
          <a:xfrm>
            <a:off x="6205855" y="1600200"/>
            <a:ext cx="5376545" cy="48437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
            </a:r>
            <a:br>
              <a:rPr lang="en-US" sz="4000" b="1" dirty="0">
                <a:solidFill>
                  <a:srgbClr val="00B050"/>
                </a:solidFill>
              </a:rPr>
            </a:br>
            <a:r>
              <a:rPr lang="en-US" sz="4000" b="1" dirty="0">
                <a:solidFill>
                  <a:srgbClr val="00B050"/>
                </a:solidFill>
                <a:sym typeface="+mn-ea"/>
              </a:rPr>
              <a:t>In forest areas, people use forest products</a:t>
            </a:r>
          </a:p>
        </p:txBody>
      </p:sp>
      <p:sp>
        <p:nvSpPr>
          <p:cNvPr id="3" name="Content Placeholder 2"/>
          <p:cNvSpPr>
            <a:spLocks noGrp="1"/>
          </p:cNvSpPr>
          <p:nvPr>
            <p:ph sz="half" idx="1"/>
          </p:nvPr>
        </p:nvSpPr>
        <p:spPr>
          <a:xfrm>
            <a:off x="338455" y="1600200"/>
            <a:ext cx="5647690" cy="5069840"/>
          </a:xfrm>
        </p:spPr>
        <p:txBody>
          <a:bodyPr/>
          <a:lstStyle/>
          <a:p>
            <a:r>
              <a:rPr lang="en-US" sz="2800" b="1"/>
              <a:t>6.The forest – leaves : disposable plates and cups,</a:t>
            </a:r>
          </a:p>
          <a:p>
            <a:r>
              <a:rPr lang="en-US" sz="2800" b="1"/>
              <a:t>7.The siadi (Bauhinia vahlii) creeper :ropes, and the </a:t>
            </a:r>
          </a:p>
          <a:p>
            <a:r>
              <a:rPr lang="en-US" sz="2800" b="1"/>
              <a:t>thorny bark of the semur (silk-cotton) tree is used to grate vegetables</a:t>
            </a:r>
          </a:p>
          <a:p>
            <a:r>
              <a:rPr lang="en-US" sz="2800" b="1"/>
              <a:t>8.Oil for cooking and to light lamps can be pressed from the fruit of </a:t>
            </a:r>
          </a:p>
          <a:p>
            <a:r>
              <a:rPr lang="en-US" sz="2800" b="1"/>
              <a:t>the mahua tree. </a:t>
            </a:r>
          </a:p>
        </p:txBody>
      </p:sp>
      <p:pic>
        <p:nvPicPr>
          <p:cNvPr id="5" name="Content Placeholder 4" descr="WhatsApp Image 2020-07-25 at 11.53.31"/>
          <p:cNvPicPr>
            <a:picLocks noGrp="1" noChangeAspect="1"/>
          </p:cNvPicPr>
          <p:nvPr>
            <p:ph sz="half" idx="2"/>
          </p:nvPr>
        </p:nvPicPr>
        <p:blipFill>
          <a:blip r:embed="rId2"/>
          <a:stretch>
            <a:fillRect/>
          </a:stretch>
        </p:blipFill>
        <p:spPr>
          <a:xfrm>
            <a:off x="6205855" y="1417320"/>
            <a:ext cx="5376545" cy="48780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 y="-41275"/>
            <a:ext cx="10716895" cy="1735455"/>
          </a:xfrm>
        </p:spPr>
        <p:txBody>
          <a:bodyPr>
            <a:scene3d>
              <a:camera prst="orthographicFront"/>
              <a:lightRig rig="threePt" dir="t"/>
            </a:scene3d>
          </a:bodyPr>
          <a:lstStyle/>
          <a:p>
            <a:r>
              <a:rPr lang="en-US"/>
              <a:t/>
            </a:r>
            <a:br>
              <a:rPr lang="en-US"/>
            </a:br>
            <a:r>
              <a:rPr lang="en-US" sz="3600">
                <a:ln w="22225">
                  <a:solidFill>
                    <a:schemeClr val="accent2"/>
                  </a:solidFill>
                  <a:prstDash val="solid"/>
                </a:ln>
                <a:solidFill>
                  <a:schemeClr val="accent2">
                    <a:lumMod val="40000"/>
                    <a:lumOff val="60000"/>
                  </a:schemeClr>
                </a:solidFill>
                <a:effectLst/>
              </a:rPr>
              <a:t>The Forest Act meant severe hardship</a:t>
            </a:r>
            <a:br>
              <a:rPr lang="en-US" sz="3600">
                <a:ln w="22225">
                  <a:solidFill>
                    <a:schemeClr val="accent2"/>
                  </a:solidFill>
                  <a:prstDash val="solid"/>
                </a:ln>
                <a:solidFill>
                  <a:schemeClr val="accent2">
                    <a:lumMod val="40000"/>
                    <a:lumOff val="60000"/>
                  </a:schemeClr>
                </a:solidFill>
                <a:effectLst/>
              </a:rPr>
            </a:br>
            <a:r>
              <a:rPr lang="en-US" sz="3600">
                <a:ln w="22225">
                  <a:solidFill>
                    <a:schemeClr val="accent2"/>
                  </a:solidFill>
                  <a:prstDash val="solid"/>
                </a:ln>
                <a:solidFill>
                  <a:schemeClr val="accent2">
                    <a:lumMod val="40000"/>
                    <a:lumOff val="60000"/>
                  </a:schemeClr>
                </a:solidFill>
                <a:effectLst/>
              </a:rPr>
              <a:t> for villagers across the country</a:t>
            </a:r>
          </a:p>
        </p:txBody>
      </p:sp>
      <p:sp>
        <p:nvSpPr>
          <p:cNvPr id="3" name="Content Placeholder 2"/>
          <p:cNvSpPr>
            <a:spLocks noGrp="1"/>
          </p:cNvSpPr>
          <p:nvPr>
            <p:ph sz="half" idx="1"/>
          </p:nvPr>
        </p:nvSpPr>
        <p:spPr>
          <a:xfrm>
            <a:off x="518795" y="2083435"/>
            <a:ext cx="5376672" cy="4525963"/>
          </a:xfrm>
        </p:spPr>
        <p:txBody>
          <a:bodyPr/>
          <a:lstStyle/>
          <a:p>
            <a:r>
              <a:rPr lang="en-US" sz="1800" b="1"/>
              <a:t>Many communities left their traditional occupations and started trading in forest products.</a:t>
            </a:r>
          </a:p>
          <a:p>
            <a:r>
              <a:rPr lang="en-US" sz="1800" b="1"/>
              <a:t>many pastoralist and nomadic communities like the Korava, Karacha and Yerukula of the Madras Presidency lost their livelihoods. </a:t>
            </a:r>
          </a:p>
          <a:p>
            <a:r>
              <a:rPr lang="en-US" sz="1800" b="1"/>
              <a:t>They were forced to work instead in factories, mines and plantations, under government supervision. </a:t>
            </a:r>
          </a:p>
          <a:p>
            <a:r>
              <a:rPr lang="en-US" sz="1800" b="1"/>
              <a:t>In Assam, both men and women from forest communities like Santhals and Oraons from Jharkhand, and Gonds from Chhattisgarh were recruited to work on tea plantations. </a:t>
            </a:r>
          </a:p>
        </p:txBody>
      </p:sp>
      <p:pic>
        <p:nvPicPr>
          <p:cNvPr id="7" name="Content Placeholder 6" descr="a.jpj"/>
          <p:cNvPicPr>
            <a:picLocks noGrp="1" noChangeAspect="1"/>
          </p:cNvPicPr>
          <p:nvPr>
            <p:ph sz="half" idx="2"/>
          </p:nvPr>
        </p:nvPicPr>
        <p:blipFill>
          <a:blip r:embed="rId2"/>
          <a:stretch>
            <a:fillRect/>
          </a:stretch>
        </p:blipFill>
        <p:spPr>
          <a:xfrm>
            <a:off x="6006465" y="1694180"/>
            <a:ext cx="5855335" cy="47453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Rebellion in the Forest </a:t>
            </a:r>
          </a:p>
        </p:txBody>
      </p:sp>
      <p:sp>
        <p:nvSpPr>
          <p:cNvPr id="3" name="Content Placeholder 2"/>
          <p:cNvSpPr>
            <a:spLocks noGrp="1"/>
          </p:cNvSpPr>
          <p:nvPr>
            <p:ph sz="half" idx="1"/>
          </p:nvPr>
        </p:nvSpPr>
        <p:spPr>
          <a:xfrm>
            <a:off x="609600" y="1600200"/>
            <a:ext cx="5376545" cy="4858385"/>
          </a:xfrm>
        </p:spPr>
        <p:txBody>
          <a:bodyPr/>
          <a:lstStyle/>
          <a:p>
            <a:pPr>
              <a:buFont typeface="Wingdings" panose="05000000000000000000" charset="0"/>
              <a:buChar char="ü"/>
            </a:pPr>
            <a:r>
              <a:rPr lang="en-US"/>
              <a:t>Siddhu and Kanu in the Santhal Parganas,</a:t>
            </a:r>
          </a:p>
          <a:p>
            <a:pPr>
              <a:buFont typeface="Wingdings" panose="05000000000000000000" charset="0"/>
              <a:buChar char="ü"/>
            </a:pPr>
            <a:r>
              <a:rPr lang="en-US"/>
              <a:t>Birsa Munda of Chhotanagpur</a:t>
            </a:r>
          </a:p>
          <a:p>
            <a:pPr>
              <a:buFont typeface="Wingdings" panose="05000000000000000000" charset="0"/>
              <a:buChar char="ü"/>
            </a:pPr>
            <a:r>
              <a:rPr lang="en-US"/>
              <a:t>Alluri Sitarama Raju of Andhra Pradesh </a:t>
            </a:r>
          </a:p>
          <a:p>
            <a:pPr>
              <a:buFont typeface="Wingdings" panose="05000000000000000000" charset="0"/>
              <a:buChar char="ü"/>
            </a:pPr>
            <a:r>
              <a:rPr lang="en-US"/>
              <a:t>Rebellion which took place in the kingdom of Bastar in 1910.</a:t>
            </a:r>
          </a:p>
        </p:txBody>
      </p:sp>
      <p:pic>
        <p:nvPicPr>
          <p:cNvPr id="7" name="Content Placeholder 6" descr="WhatsApp Image 2020-07-26 at 23.50.52"/>
          <p:cNvPicPr>
            <a:picLocks noGrp="1" noChangeAspect="1"/>
          </p:cNvPicPr>
          <p:nvPr>
            <p:ph sz="half" idx="2"/>
          </p:nvPr>
        </p:nvPicPr>
        <p:blipFill>
          <a:blip r:embed="rId2"/>
          <a:stretch>
            <a:fillRect/>
          </a:stretch>
        </p:blipFill>
        <p:spPr>
          <a:xfrm>
            <a:off x="6205855" y="1758315"/>
            <a:ext cx="5376545" cy="42087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BASTAR</a:t>
            </a:r>
          </a:p>
        </p:txBody>
      </p:sp>
      <p:sp>
        <p:nvSpPr>
          <p:cNvPr id="3" name="Content Placeholder 2"/>
          <p:cNvSpPr>
            <a:spLocks noGrp="1"/>
          </p:cNvSpPr>
          <p:nvPr>
            <p:ph sz="half" idx="1"/>
          </p:nvPr>
        </p:nvSpPr>
        <p:spPr>
          <a:xfrm>
            <a:off x="609600" y="1237615"/>
            <a:ext cx="5768975" cy="5249545"/>
          </a:xfrm>
        </p:spPr>
        <p:txBody>
          <a:bodyPr/>
          <a:lstStyle/>
          <a:p>
            <a:endParaRPr lang="en-US" sz="2400"/>
          </a:p>
          <a:p>
            <a:r>
              <a:rPr lang="en-US" sz="2400" b="1">
                <a:solidFill>
                  <a:srgbClr val="00B050"/>
                </a:solidFill>
              </a:rPr>
              <a:t>GEOGRAPHY LOCATION OF BASTAR</a:t>
            </a:r>
            <a:endParaRPr lang="en-US" sz="2400"/>
          </a:p>
          <a:p>
            <a:r>
              <a:rPr lang="en-US" sz="2400" b="1"/>
              <a:t>Located in the southernmost part of Chhattisgarh and borders Andhra Pradesh, Orissa and Maharashtra.</a:t>
            </a:r>
          </a:p>
          <a:p>
            <a:r>
              <a:rPr lang="en-US" sz="2400" b="1"/>
              <a:t>Central part of Bastar is on a plateau. </a:t>
            </a:r>
          </a:p>
          <a:p>
            <a:r>
              <a:rPr lang="en-US" sz="2400" b="1"/>
              <a:t>The north of this plateau is the Chhattisgarh plain and to its south is the Godavari plain.</a:t>
            </a:r>
          </a:p>
          <a:p>
            <a:r>
              <a:rPr lang="en-US" sz="2400" b="1"/>
              <a:t>The river Indrawati winds across Bastar east to west.</a:t>
            </a:r>
            <a:r>
              <a:rPr lang="en-US"/>
              <a:t> </a:t>
            </a:r>
          </a:p>
        </p:txBody>
      </p:sp>
      <p:pic>
        <p:nvPicPr>
          <p:cNvPr id="5" name="Content Placeholder 4" descr="WhatsApp Image 2020-07-25 at 11.53.26"/>
          <p:cNvPicPr>
            <a:picLocks noGrp="1" noChangeAspect="1"/>
          </p:cNvPicPr>
          <p:nvPr>
            <p:ph sz="half" idx="2"/>
          </p:nvPr>
        </p:nvPicPr>
        <p:blipFill>
          <a:blip r:embed="rId2"/>
          <a:stretch>
            <a:fillRect/>
          </a:stretch>
        </p:blipFill>
        <p:spPr>
          <a:xfrm>
            <a:off x="6378575" y="1238250"/>
            <a:ext cx="5413375" cy="52489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PEOPLE OF BASTAR</a:t>
            </a:r>
          </a:p>
        </p:txBody>
      </p:sp>
      <p:sp>
        <p:nvSpPr>
          <p:cNvPr id="3" name="Content Placeholder 2"/>
          <p:cNvSpPr>
            <a:spLocks noGrp="1"/>
          </p:cNvSpPr>
          <p:nvPr>
            <p:ph sz="half" idx="1"/>
          </p:nvPr>
        </p:nvSpPr>
        <p:spPr>
          <a:xfrm>
            <a:off x="609600" y="1600200"/>
            <a:ext cx="5376545" cy="5085080"/>
          </a:xfrm>
        </p:spPr>
        <p:txBody>
          <a:bodyPr/>
          <a:lstStyle/>
          <a:p>
            <a:r>
              <a:rPr lang="en-US" sz="2000" b="1"/>
              <a:t>Communities live in Bastar such as Maria and Muria Gonds, Dhurwas, Bhatras and Halbas. </a:t>
            </a:r>
          </a:p>
          <a:p>
            <a:r>
              <a:rPr lang="en-US" sz="2000" b="1"/>
              <a:t>They speak different languages but share common customs and beliefs.</a:t>
            </a:r>
          </a:p>
          <a:p>
            <a:r>
              <a:rPr lang="en-US" sz="2000" b="1"/>
              <a:t>The people of Bastar believe that each village was given its land by the Earth.</a:t>
            </a:r>
          </a:p>
          <a:p>
            <a:r>
              <a:rPr lang="en-US" sz="2000" b="1"/>
              <a:t>They show respect to the spirits of the river, the forest and the mountain. </a:t>
            </a:r>
          </a:p>
          <a:p>
            <a:r>
              <a:rPr lang="en-US"/>
              <a:t></a:t>
            </a:r>
            <a:r>
              <a:rPr lang="en-US" sz="2000" b="1"/>
              <a:t>Every year there is one big hunt where the headmen of villages in a pargana (cluster of villages) meet and discuss issues of concern, including forests.</a:t>
            </a:r>
          </a:p>
        </p:txBody>
      </p:sp>
      <p:pic>
        <p:nvPicPr>
          <p:cNvPr id="5" name="Content Placeholder 4" descr="WhatsApp Image 2020-07-25 at 12.23.32"/>
          <p:cNvPicPr>
            <a:picLocks noGrp="1" noChangeAspect="1"/>
          </p:cNvPicPr>
          <p:nvPr>
            <p:ph sz="half" idx="2"/>
          </p:nvPr>
        </p:nvPicPr>
        <p:blipFill>
          <a:blip r:embed="rId2"/>
          <a:stretch>
            <a:fillRect/>
          </a:stretch>
        </p:blipFill>
        <p:spPr>
          <a:xfrm>
            <a:off x="6205855" y="2103120"/>
            <a:ext cx="5376545" cy="35198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sym typeface="+mn-ea"/>
              </a:rPr>
              <a:t>PEOPLE OF BASTAR</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p>
        </p:txBody>
      </p:sp>
      <p:sp>
        <p:nvSpPr>
          <p:cNvPr id="3" name="Content Placeholder 2"/>
          <p:cNvSpPr>
            <a:spLocks noGrp="1"/>
          </p:cNvSpPr>
          <p:nvPr>
            <p:ph sz="half" idx="1"/>
          </p:nvPr>
        </p:nvSpPr>
        <p:spPr>
          <a:xfrm>
            <a:off x="609600" y="1600200"/>
            <a:ext cx="5376545" cy="4979035"/>
          </a:xfrm>
        </p:spPr>
        <p:txBody>
          <a:bodyPr/>
          <a:lstStyle/>
          <a:p>
            <a:r>
              <a:rPr lang="en-US" sz="2000" b="1"/>
              <a:t>village knows where its boundaries lie, the local people look after all the natural resources within that boundary.( they pay a small fee called devsari, dand or man in exchange)</a:t>
            </a:r>
          </a:p>
          <a:p>
            <a:r>
              <a:rPr lang="en-US" sz="2000" b="1"/>
              <a:t>The people of Bastar were very worried, allowed to stay on in the reserved forests on the condition </a:t>
            </a:r>
          </a:p>
          <a:p>
            <a:r>
              <a:rPr lang="en-US" sz="2000" b="1"/>
              <a:t>They worked free for the forest department .</a:t>
            </a:r>
          </a:p>
          <a:p>
            <a:r>
              <a:rPr lang="en-US" sz="2000" b="1"/>
              <a:t>Displaced without any notice.</a:t>
            </a:r>
          </a:p>
          <a:p>
            <a:r>
              <a:rPr lang="en-US" sz="2000" b="1"/>
              <a:t>The terrible famines, in 1899-1900 and again in 1907-1908. Reservations proved to be the last straw.</a:t>
            </a:r>
          </a:p>
        </p:txBody>
      </p:sp>
      <p:pic>
        <p:nvPicPr>
          <p:cNvPr id="5" name="Content Placeholder 4" descr="WhatsApp Image 2020-07-25 at 12.23.32"/>
          <p:cNvPicPr>
            <a:picLocks noGrp="1" noChangeAspect="1"/>
          </p:cNvPicPr>
          <p:nvPr>
            <p:ph sz="half" idx="2"/>
          </p:nvPr>
        </p:nvPicPr>
        <p:blipFill>
          <a:blip r:embed="rId2"/>
          <a:stretch>
            <a:fillRect/>
          </a:stretch>
        </p:blipFill>
        <p:spPr>
          <a:xfrm>
            <a:off x="6205855" y="1417320"/>
            <a:ext cx="5829300" cy="457771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sym typeface="+mn-ea"/>
              </a:rPr>
              <a:t>PEOPLE OF BASTAR</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p>
        </p:txBody>
      </p:sp>
      <p:sp>
        <p:nvSpPr>
          <p:cNvPr id="3" name="Content Placeholder 2"/>
          <p:cNvSpPr>
            <a:spLocks noGrp="1"/>
          </p:cNvSpPr>
          <p:nvPr>
            <p:ph sz="half" idx="1"/>
          </p:nvPr>
        </p:nvSpPr>
        <p:spPr/>
        <p:txBody>
          <a:bodyPr/>
          <a:lstStyle/>
          <a:p>
            <a:r>
              <a:rPr lang="en-US" sz="2400" b="1">
                <a:solidFill>
                  <a:srgbClr val="00B050"/>
                </a:solidFill>
              </a:rPr>
              <a:t>The initiative was taken by the Dhurwas of the Kanger forest</a:t>
            </a:r>
          </a:p>
          <a:p>
            <a:r>
              <a:rPr lang="en-US" sz="2400" b="1">
                <a:solidFill>
                  <a:srgbClr val="00B050"/>
                </a:solidFill>
              </a:rPr>
              <a:t>There was no single leader, many people speak of Gunda Dhur, from village Nethanar, as an important figure in the movement. In 1910,</a:t>
            </a:r>
          </a:p>
          <a:p>
            <a:r>
              <a:rPr lang="en-US" sz="2400" b="1">
                <a:solidFill>
                  <a:srgbClr val="00B050"/>
                </a:solidFill>
              </a:rPr>
              <a:t>Rebel against the British, Most villages were deserted as people fled into the jungles.</a:t>
            </a:r>
          </a:p>
        </p:txBody>
      </p:sp>
      <p:pic>
        <p:nvPicPr>
          <p:cNvPr id="5" name="Content Placeholder 4" descr="WhatsApp Image 2020-07-25 at 11.53.26"/>
          <p:cNvPicPr>
            <a:picLocks noGrp="1" noChangeAspect="1"/>
          </p:cNvPicPr>
          <p:nvPr>
            <p:ph sz="half" idx="2"/>
          </p:nvPr>
        </p:nvPicPr>
        <p:blipFill>
          <a:blip r:embed="rId2"/>
          <a:stretch>
            <a:fillRect/>
          </a:stretch>
        </p:blipFill>
        <p:spPr>
          <a:xfrm>
            <a:off x="5986780" y="988695"/>
            <a:ext cx="5805805" cy="544385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n w="22225">
                  <a:solidFill>
                    <a:schemeClr val="accent2"/>
                  </a:solidFill>
                  <a:prstDash val="solid"/>
                </a:ln>
                <a:solidFill>
                  <a:schemeClr val="accent2">
                    <a:lumMod val="40000"/>
                    <a:lumOff val="60000"/>
                  </a:schemeClr>
                </a:solidFill>
                <a:effectLst/>
              </a:rPr>
              <a:t>JAVA( INDONESIA)- Famous as a rice-producing island</a:t>
            </a:r>
          </a:p>
        </p:txBody>
      </p:sp>
      <p:sp>
        <p:nvSpPr>
          <p:cNvPr id="3" name="Content Placeholder 2"/>
          <p:cNvSpPr>
            <a:spLocks noGrp="1"/>
          </p:cNvSpPr>
          <p:nvPr>
            <p:ph sz="half" idx="1"/>
          </p:nvPr>
        </p:nvSpPr>
        <p:spPr>
          <a:xfrm>
            <a:off x="609600" y="1600200"/>
            <a:ext cx="6055995" cy="5129530"/>
          </a:xfrm>
        </p:spPr>
        <p:txBody>
          <a:bodyPr/>
          <a:lstStyle/>
          <a:p>
            <a:r>
              <a:rPr lang="en-US" sz="2000" b="1"/>
              <a:t>The colonial power in Indonesia were the Dutch.</a:t>
            </a:r>
          </a:p>
          <a:p>
            <a:r>
              <a:rPr lang="en-US" sz="2000" b="1"/>
              <a:t>In 1600, the population of Java was an estimated 3.4 million.</a:t>
            </a:r>
          </a:p>
          <a:p>
            <a:r>
              <a:rPr lang="en-US" sz="2000" b="1"/>
              <a:t>The Kalangs of Java were a community of skilled forest cutters and shifting cultivators</a:t>
            </a:r>
          </a:p>
          <a:p>
            <a:r>
              <a:rPr lang="en-US" sz="2000" b="1"/>
              <a:t>In 1755 when the Mataram kingdom of Java split, the 6,000 Kalang families were equally divided between the two kingdoms.</a:t>
            </a:r>
          </a:p>
          <a:p>
            <a:r>
              <a:rPr lang="en-US" sz="2000" b="1"/>
              <a:t>Dutch tried to make the Kalangs work under them. In 1770, the Kalangs resisted by attacking a Dutch fort at Joana( Supperessed)</a:t>
            </a:r>
          </a:p>
          <a:p>
            <a:r>
              <a:rPr lang="en-US" sz="2000" b="1"/>
              <a:t>The Dutch enacted forest laws in Java, restricting villagers’ access to forests.</a:t>
            </a:r>
            <a:r>
              <a:rPr lang="en-US" sz="2000"/>
              <a:t> </a:t>
            </a:r>
          </a:p>
        </p:txBody>
      </p:sp>
      <p:pic>
        <p:nvPicPr>
          <p:cNvPr id="5" name="Content Placeholder 4" descr="WhatsApp Image 2020-07-26 at 23.50.02"/>
          <p:cNvPicPr>
            <a:picLocks noGrp="1" noChangeAspect="1"/>
          </p:cNvPicPr>
          <p:nvPr>
            <p:ph sz="half" idx="2"/>
          </p:nvPr>
        </p:nvPicPr>
        <p:blipFill>
          <a:blip r:embed="rId2"/>
          <a:stretch>
            <a:fillRect/>
          </a:stretch>
        </p:blipFill>
        <p:spPr>
          <a:xfrm>
            <a:off x="6664960" y="1600835"/>
            <a:ext cx="5396230" cy="46266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sym typeface="+mn-ea"/>
              </a:rPr>
              <a:t>Why Deforestation?</a:t>
            </a:r>
          </a:p>
        </p:txBody>
      </p:sp>
      <p:sp>
        <p:nvSpPr>
          <p:cNvPr id="3" name="Content Placeholder 2"/>
          <p:cNvSpPr>
            <a:spLocks noGrp="1"/>
          </p:cNvSpPr>
          <p:nvPr>
            <p:ph idx="1"/>
          </p:nvPr>
        </p:nvSpPr>
        <p:spPr>
          <a:xfrm>
            <a:off x="609600" y="1600200"/>
            <a:ext cx="10972800" cy="5063490"/>
          </a:xfrm>
        </p:spPr>
        <p:txBody>
          <a:bodyPr/>
          <a:lstStyle/>
          <a:p>
            <a:r>
              <a:rPr lang="en-US" sz="2800">
                <a:solidFill>
                  <a:srgbClr val="00B050"/>
                </a:solidFill>
              </a:rPr>
              <a:t>DEFORESTATION</a:t>
            </a:r>
            <a:r>
              <a:rPr lang="en-US" sz="2800"/>
              <a:t>: Deforestation is cutting down of trees indiscriminately in a forest area. Under the colonial rule it became very systematic and extensive.</a:t>
            </a:r>
          </a:p>
          <a:p>
            <a:pPr marL="0" indent="0">
              <a:buNone/>
            </a:pPr>
            <a:r>
              <a:rPr lang="en-US" sz="2800"/>
              <a:t>  </a:t>
            </a:r>
            <a:r>
              <a:rPr lang="en-US" sz="2800">
                <a:solidFill>
                  <a:srgbClr val="00B050"/>
                </a:solidFill>
              </a:rPr>
              <a:t>Why Deforestation?</a:t>
            </a:r>
            <a:endParaRPr lang="en-US" sz="2800"/>
          </a:p>
          <a:p>
            <a:r>
              <a:rPr lang="en-US" sz="2800"/>
              <a:t>The disappearance of forests is referred to as deforestation. </a:t>
            </a:r>
          </a:p>
          <a:p>
            <a:r>
              <a:rPr lang="en-US" sz="2800"/>
              <a:t>Deforestation is not a recent problem. The process began many </a:t>
            </a:r>
          </a:p>
          <a:p>
            <a:r>
              <a:rPr lang="en-US" sz="2800"/>
              <a:t>centuries ago; but under colonial rule it became more systematic and </a:t>
            </a:r>
          </a:p>
          <a:p>
            <a:pPr marL="0" indent="0">
              <a:buNone/>
            </a:pPr>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n w="22225">
                  <a:solidFill>
                    <a:schemeClr val="accent2"/>
                  </a:solidFill>
                  <a:prstDash val="solid"/>
                </a:ln>
                <a:solidFill>
                  <a:schemeClr val="accent2">
                    <a:lumMod val="40000"/>
                    <a:lumOff val="60000"/>
                  </a:schemeClr>
                </a:solidFill>
                <a:effectLst/>
              </a:rPr>
              <a:t>JAVA( INDONESIA)- Famous as a rice-producing island</a:t>
            </a:r>
          </a:p>
        </p:txBody>
      </p:sp>
      <p:sp>
        <p:nvSpPr>
          <p:cNvPr id="3" name="Content Placeholder 2"/>
          <p:cNvSpPr>
            <a:spLocks noGrp="1"/>
          </p:cNvSpPr>
          <p:nvPr>
            <p:ph sz="half" idx="1"/>
          </p:nvPr>
        </p:nvSpPr>
        <p:spPr>
          <a:xfrm>
            <a:off x="609600" y="1600200"/>
            <a:ext cx="5783580" cy="5085715"/>
          </a:xfrm>
        </p:spPr>
        <p:txBody>
          <a:bodyPr/>
          <a:lstStyle/>
          <a:p>
            <a:r>
              <a:rPr lang="en-US"/>
              <a:t></a:t>
            </a:r>
            <a:r>
              <a:rPr lang="en-US" b="1"/>
              <a:t>I</a:t>
            </a:r>
            <a:r>
              <a:rPr lang="en-US" sz="2000" b="1"/>
              <a:t>n 1882, </a:t>
            </a:r>
            <a:r>
              <a:rPr lang="en-US" sz="2000" b="1">
                <a:solidFill>
                  <a:srgbClr val="00B050"/>
                </a:solidFill>
              </a:rPr>
              <a:t>280,000 </a:t>
            </a:r>
            <a:r>
              <a:rPr lang="en-US" sz="2000" b="1"/>
              <a:t>sleepers were exported from Java alone</a:t>
            </a:r>
          </a:p>
          <a:p>
            <a:r>
              <a:rPr lang="en-US" sz="2000" b="1"/>
              <a:t>The</a:t>
            </a:r>
            <a:r>
              <a:rPr lang="en-US" sz="2000" b="1">
                <a:solidFill>
                  <a:srgbClr val="00B050"/>
                </a:solidFill>
              </a:rPr>
              <a:t> Dutch first imposed</a:t>
            </a:r>
            <a:r>
              <a:rPr lang="en-US" sz="2000" b="1"/>
              <a:t> rents on land being cultivated in the forest and then exempted some villages from these rents if they worked collectively to provide free labour and buffaloes for cutting and transporting timber. This was known as the </a:t>
            </a:r>
            <a:r>
              <a:rPr lang="en-US" sz="2000" b="1">
                <a:solidFill>
                  <a:srgbClr val="00B050"/>
                </a:solidFill>
              </a:rPr>
              <a:t>Blandongdiensten system</a:t>
            </a:r>
            <a:r>
              <a:rPr lang="en-US" sz="2000" b="1"/>
              <a:t>. </a:t>
            </a:r>
          </a:p>
          <a:p>
            <a:r>
              <a:rPr lang="en-US" sz="2000" b="1"/>
              <a:t></a:t>
            </a:r>
            <a:r>
              <a:rPr lang="en-US" sz="2000" b="1">
                <a:solidFill>
                  <a:srgbClr val="00B050"/>
                </a:solidFill>
              </a:rPr>
              <a:t>Around 1890,</a:t>
            </a:r>
            <a:r>
              <a:rPr lang="en-US" sz="2000" b="1"/>
              <a:t> Surontiko Samin of Randublatung village, a teak forest </a:t>
            </a:r>
          </a:p>
          <a:p>
            <a:r>
              <a:rPr lang="en-US" sz="2000" b="1"/>
              <a:t>village,</a:t>
            </a:r>
            <a:r>
              <a:rPr lang="en-US" sz="2000" b="1">
                <a:solidFill>
                  <a:srgbClr val="00B050"/>
                </a:solidFill>
              </a:rPr>
              <a:t> began questioning state ownership</a:t>
            </a:r>
            <a:r>
              <a:rPr lang="en-US" sz="2000" b="1"/>
              <a:t> of the fores(the wind, water, earth and wood, so it could not own)</a:t>
            </a:r>
          </a:p>
          <a:p>
            <a:r>
              <a:rPr lang="en-US" sz="2000" b="1"/>
              <a:t>Soon a </a:t>
            </a:r>
            <a:r>
              <a:rPr lang="en-US" sz="2000" b="1">
                <a:solidFill>
                  <a:srgbClr val="00B050"/>
                </a:solidFill>
              </a:rPr>
              <a:t>widespread movement</a:t>
            </a:r>
            <a:r>
              <a:rPr lang="en-US" sz="2000" b="1"/>
              <a:t> developed.</a:t>
            </a:r>
          </a:p>
        </p:txBody>
      </p:sp>
      <p:pic>
        <p:nvPicPr>
          <p:cNvPr id="5" name="Content Placeholder 4" descr="WhatsApp Image 2020-07-25 at 11.53.24"/>
          <p:cNvPicPr>
            <a:picLocks noGrp="1" noChangeAspect="1"/>
          </p:cNvPicPr>
          <p:nvPr>
            <p:ph sz="half" idx="2"/>
          </p:nvPr>
        </p:nvPicPr>
        <p:blipFill>
          <a:blip r:embed="rId2"/>
          <a:stretch>
            <a:fillRect/>
          </a:stretch>
        </p:blipFill>
        <p:spPr>
          <a:xfrm>
            <a:off x="6393180" y="1861185"/>
            <a:ext cx="5601970" cy="45097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85" y="-222885"/>
            <a:ext cx="10624185" cy="1370965"/>
          </a:xfrm>
        </p:spPr>
        <p:txBody>
          <a:bodyPr>
            <a:scene3d>
              <a:camera prst="orthographicFront"/>
              <a:lightRig rig="threePt" dir="t"/>
            </a:scene3d>
          </a:bodyPr>
          <a:lstStyle/>
          <a:p>
            <a:r>
              <a:rPr lang="en-US"/>
              <a:t/>
            </a:r>
            <a:br>
              <a:rPr lang="en-US"/>
            </a:br>
            <a:r>
              <a:rPr lang="en-US" sz="3600">
                <a:ln w="22225">
                  <a:solidFill>
                    <a:schemeClr val="accent2"/>
                  </a:solidFill>
                  <a:prstDash val="solid"/>
                </a:ln>
                <a:solidFill>
                  <a:schemeClr val="accent2">
                    <a:lumMod val="40000"/>
                    <a:lumOff val="60000"/>
                  </a:schemeClr>
                </a:solidFill>
                <a:effectLst/>
              </a:rPr>
              <a:t>War and Deforestation(First World War and the Second World Wa</a:t>
            </a:r>
          </a:p>
        </p:txBody>
      </p:sp>
      <p:sp>
        <p:nvSpPr>
          <p:cNvPr id="3" name="Content Placeholder 2"/>
          <p:cNvSpPr>
            <a:spLocks noGrp="1"/>
          </p:cNvSpPr>
          <p:nvPr>
            <p:ph sz="half" idx="1"/>
          </p:nvPr>
        </p:nvSpPr>
        <p:spPr/>
        <p:txBody>
          <a:bodyPr/>
          <a:lstStyle/>
          <a:p>
            <a:r>
              <a:rPr lang="en-US" sz="2400" b="1"/>
              <a:t>In India, working plans were abandoned at this time, and the forest department cut trees freely to meet British </a:t>
            </a:r>
          </a:p>
          <a:p>
            <a:r>
              <a:rPr lang="en-US" sz="2400" b="1"/>
              <a:t>In Java, just before the </a:t>
            </a:r>
            <a:r>
              <a:rPr lang="en-US" sz="2400" b="1">
                <a:solidFill>
                  <a:srgbClr val="00B050"/>
                </a:solidFill>
              </a:rPr>
              <a:t>(Japanese occupied</a:t>
            </a:r>
            <a:r>
              <a:rPr lang="en-US" sz="2400" b="1"/>
              <a:t>) the Dutch followed ‘a scorched earth’ policy,</a:t>
            </a:r>
            <a:r>
              <a:rPr lang="en-US" sz="2400" b="1">
                <a:solidFill>
                  <a:srgbClr val="00B050"/>
                </a:solidFill>
              </a:rPr>
              <a:t> destroying sawmills</a:t>
            </a:r>
            <a:r>
              <a:rPr lang="en-US" sz="2400" b="1"/>
              <a:t>, and burning huge piles of giant teak logs</a:t>
            </a:r>
          </a:p>
          <a:p>
            <a:r>
              <a:rPr lang="en-US" sz="2400" b="1"/>
              <a:t>The </a:t>
            </a:r>
            <a:r>
              <a:rPr lang="en-US" sz="2400" b="1">
                <a:solidFill>
                  <a:srgbClr val="00B050"/>
                </a:solidFill>
              </a:rPr>
              <a:t>Japanese</a:t>
            </a:r>
            <a:r>
              <a:rPr lang="en-US" sz="2400" b="1"/>
              <a:t> then exploited the forests recklessly .</a:t>
            </a:r>
          </a:p>
        </p:txBody>
      </p:sp>
      <p:pic>
        <p:nvPicPr>
          <p:cNvPr id="5" name="Content Placeholder 4" descr="WhatsApp Image 2020-07-26 at 23.49.25"/>
          <p:cNvPicPr>
            <a:picLocks noGrp="1" noChangeAspect="1"/>
          </p:cNvPicPr>
          <p:nvPr>
            <p:ph sz="half" idx="2"/>
          </p:nvPr>
        </p:nvPicPr>
        <p:blipFill>
          <a:blip r:embed="rId2"/>
          <a:stretch>
            <a:fillRect/>
          </a:stretch>
        </p:blipFill>
        <p:spPr>
          <a:xfrm>
            <a:off x="6205855" y="1771015"/>
            <a:ext cx="5376545" cy="41833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New Developments in Forestry </a:t>
            </a:r>
          </a:p>
        </p:txBody>
      </p:sp>
      <p:sp>
        <p:nvSpPr>
          <p:cNvPr id="3" name="Content Placeholder 2"/>
          <p:cNvSpPr>
            <a:spLocks noGrp="1"/>
          </p:cNvSpPr>
          <p:nvPr>
            <p:ph sz="half" idx="1"/>
          </p:nvPr>
        </p:nvSpPr>
        <p:spPr>
          <a:xfrm>
            <a:off x="609600" y="1600200"/>
            <a:ext cx="5376545" cy="5054600"/>
          </a:xfrm>
        </p:spPr>
        <p:txBody>
          <a:bodyPr/>
          <a:lstStyle/>
          <a:p>
            <a:r>
              <a:rPr lang="en-US" sz="2800" b="1" dirty="0"/>
              <a:t>Since the </a:t>
            </a:r>
            <a:r>
              <a:rPr lang="en-US" sz="2800" b="1" dirty="0">
                <a:solidFill>
                  <a:srgbClr val="00B050"/>
                </a:solidFill>
              </a:rPr>
              <a:t>1980s,</a:t>
            </a:r>
            <a:r>
              <a:rPr lang="en-US" sz="2800" b="1" dirty="0"/>
              <a:t> governments across Asia and Africa have begun to see that</a:t>
            </a:r>
            <a:r>
              <a:rPr lang="en-US" sz="2800" b="1" dirty="0">
                <a:solidFill>
                  <a:srgbClr val="00B050"/>
                </a:solidFill>
              </a:rPr>
              <a:t> scientific forestry</a:t>
            </a:r>
            <a:r>
              <a:rPr lang="en-US" sz="2800" b="1" dirty="0"/>
              <a:t> </a:t>
            </a:r>
          </a:p>
          <a:p>
            <a:r>
              <a:rPr lang="en-US" sz="2800" b="1" dirty="0"/>
              <a:t>Across India, from </a:t>
            </a:r>
            <a:r>
              <a:rPr lang="en-US" sz="2800" b="1" dirty="0">
                <a:solidFill>
                  <a:srgbClr val="00B050"/>
                </a:solidFill>
              </a:rPr>
              <a:t>Mizoram to Kerala</a:t>
            </a:r>
            <a:r>
              <a:rPr lang="en-US" sz="2800" b="1" dirty="0"/>
              <a:t>, dense forests have survived only because villages protected them in sacred groves known as </a:t>
            </a:r>
            <a:r>
              <a:rPr lang="en-US" sz="2800" b="1" dirty="0" err="1">
                <a:solidFill>
                  <a:srgbClr val="00B050"/>
                </a:solidFill>
              </a:rPr>
              <a:t>sarnas</a:t>
            </a:r>
            <a:r>
              <a:rPr lang="en-US" sz="2800" b="1" dirty="0">
                <a:solidFill>
                  <a:srgbClr val="00B050"/>
                </a:solidFill>
              </a:rPr>
              <a:t>, </a:t>
            </a:r>
            <a:r>
              <a:rPr lang="en-US" sz="2800" b="1" dirty="0" err="1">
                <a:solidFill>
                  <a:srgbClr val="00B050"/>
                </a:solidFill>
              </a:rPr>
              <a:t>devarakudu</a:t>
            </a:r>
            <a:r>
              <a:rPr lang="en-US" sz="2800" b="1" dirty="0">
                <a:solidFill>
                  <a:srgbClr val="00B050"/>
                </a:solidFill>
              </a:rPr>
              <a:t>, </a:t>
            </a:r>
            <a:r>
              <a:rPr lang="en-US" sz="2800" b="1" dirty="0" err="1">
                <a:solidFill>
                  <a:srgbClr val="00B050"/>
                </a:solidFill>
              </a:rPr>
              <a:t>kan</a:t>
            </a:r>
            <a:r>
              <a:rPr lang="en-US" sz="2800" b="1" dirty="0">
                <a:solidFill>
                  <a:srgbClr val="00B050"/>
                </a:solidFill>
              </a:rPr>
              <a:t>, </a:t>
            </a:r>
            <a:r>
              <a:rPr lang="en-US" sz="2800" b="1" smtClean="0">
                <a:solidFill>
                  <a:srgbClr val="00B050"/>
                </a:solidFill>
              </a:rPr>
              <a:t>rai</a:t>
            </a:r>
            <a:r>
              <a:rPr lang="en-IN" altLang="en-US" sz="2800" b="1" smtClean="0">
                <a:solidFill>
                  <a:srgbClr val="00B050"/>
                </a:solidFill>
              </a:rPr>
              <a:t>.</a:t>
            </a:r>
            <a:endParaRPr lang="en-IN" altLang="en-US" sz="2800" b="1">
              <a:solidFill>
                <a:srgbClr val="00B050"/>
              </a:solidFill>
            </a:endParaRPr>
          </a:p>
        </p:txBody>
      </p:sp>
      <p:pic>
        <p:nvPicPr>
          <p:cNvPr id="7" name="Content Placeholder 6" descr="WhatsApp Image 2020-07-26 at 23.47.06"/>
          <p:cNvPicPr>
            <a:picLocks noGrp="1" noChangeAspect="1"/>
          </p:cNvPicPr>
          <p:nvPr>
            <p:ph sz="half" idx="2"/>
          </p:nvPr>
        </p:nvPicPr>
        <p:blipFill>
          <a:blip r:embed="rId2"/>
          <a:stretch>
            <a:fillRect/>
          </a:stretch>
        </p:blipFill>
        <p:spPr>
          <a:xfrm>
            <a:off x="5986145" y="1599565"/>
            <a:ext cx="5982335" cy="47472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 Land to be Improved</a:t>
            </a:r>
          </a:p>
        </p:txBody>
      </p:sp>
      <p:sp>
        <p:nvSpPr>
          <p:cNvPr id="3" name="Content Placeholder 2"/>
          <p:cNvSpPr>
            <a:spLocks noGrp="1"/>
          </p:cNvSpPr>
          <p:nvPr>
            <p:ph sz="half" idx="1"/>
          </p:nvPr>
        </p:nvSpPr>
        <p:spPr/>
        <p:txBody>
          <a:bodyPr/>
          <a:lstStyle/>
          <a:p>
            <a:r>
              <a:rPr lang="en-US"/>
              <a:t>1.the British directly encouraged the production of commercial crops like jute, sugar, wheat and cotton.</a:t>
            </a:r>
          </a:p>
          <a:p>
            <a:r>
              <a:rPr lang="en-US"/>
              <a:t>2.foodgrains were needed to feed the growing </a:t>
            </a:r>
            <a:r>
              <a:rPr lang="en-IN" altLang="en-US"/>
              <a:t>POPULATION</a:t>
            </a:r>
          </a:p>
        </p:txBody>
      </p:sp>
      <p:pic>
        <p:nvPicPr>
          <p:cNvPr id="5" name="Content Placeholder 4" descr="WhatsApp Image 2020-07-25 at 11.53.29 (1)"/>
          <p:cNvPicPr>
            <a:picLocks noGrp="1" noChangeAspect="1"/>
          </p:cNvPicPr>
          <p:nvPr>
            <p:ph sz="half" idx="2"/>
          </p:nvPr>
        </p:nvPicPr>
        <p:blipFill>
          <a:blip r:embed="rId2"/>
          <a:stretch>
            <a:fillRect/>
          </a:stretch>
        </p:blipFill>
        <p:spPr>
          <a:xfrm>
            <a:off x="6205855" y="2159635"/>
            <a:ext cx="5376545" cy="34061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Sleepers on the Tracks </a:t>
            </a:r>
          </a:p>
        </p:txBody>
      </p:sp>
      <p:sp>
        <p:nvSpPr>
          <p:cNvPr id="3" name="Content Placeholder 2"/>
          <p:cNvSpPr>
            <a:spLocks noGrp="1"/>
          </p:cNvSpPr>
          <p:nvPr>
            <p:ph sz="half" idx="1"/>
          </p:nvPr>
        </p:nvSpPr>
        <p:spPr>
          <a:xfrm>
            <a:off x="609600" y="1600200"/>
            <a:ext cx="5376545" cy="4979035"/>
          </a:xfrm>
        </p:spPr>
        <p:txBody>
          <a:bodyPr/>
          <a:lstStyle/>
          <a:p>
            <a:r>
              <a:rPr lang="en-US" sz="2400" b="1"/>
              <a:t>1.Sleepers – Wooden planks laid across railway </a:t>
            </a:r>
          </a:p>
          <a:p>
            <a:r>
              <a:rPr lang="en-US" sz="2400" b="1"/>
              <a:t>tracks; they hold the tracks in position</a:t>
            </a:r>
          </a:p>
          <a:p>
            <a:r>
              <a:rPr lang="en-US" sz="2400" b="1"/>
              <a:t>2.The spread of railways from the 1850s created a new demand. </a:t>
            </a:r>
          </a:p>
          <a:p>
            <a:r>
              <a:rPr lang="en-US" sz="2400" b="1"/>
              <a:t>3. By the early nineteenth century, oak forests in England were </a:t>
            </a:r>
          </a:p>
          <a:p>
            <a:r>
              <a:rPr lang="en-US" sz="2400" b="1"/>
              <a:t>disappearing. This created a problem of timber supply for the Royal </a:t>
            </a:r>
          </a:p>
          <a:p>
            <a:r>
              <a:rPr lang="en-US" sz="2400" b="1"/>
              <a:t>Navy</a:t>
            </a:r>
          </a:p>
        </p:txBody>
      </p:sp>
      <p:pic>
        <p:nvPicPr>
          <p:cNvPr id="5" name="Content Placeholder 4" descr="WhatsApp Image 2020-07-25 at 11.53.31"/>
          <p:cNvPicPr>
            <a:picLocks noGrp="1" noChangeAspect="1"/>
          </p:cNvPicPr>
          <p:nvPr>
            <p:ph sz="half" idx="2"/>
          </p:nvPr>
        </p:nvPicPr>
        <p:blipFill>
          <a:blip r:embed="rId3"/>
          <a:stretch>
            <a:fillRect/>
          </a:stretch>
        </p:blipFill>
        <p:spPr>
          <a:xfrm>
            <a:off x="6205855" y="2201545"/>
            <a:ext cx="5376545" cy="3322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Plantations </a:t>
            </a:r>
          </a:p>
        </p:txBody>
      </p:sp>
      <p:sp>
        <p:nvSpPr>
          <p:cNvPr id="3" name="Content Placeholder 2"/>
          <p:cNvSpPr>
            <a:spLocks noGrp="1"/>
          </p:cNvSpPr>
          <p:nvPr>
            <p:ph sz="half" idx="1"/>
          </p:nvPr>
        </p:nvSpPr>
        <p:spPr/>
        <p:txBody>
          <a:bodyPr/>
          <a:lstStyle/>
          <a:p>
            <a:r>
              <a:rPr lang="en-US" b="1"/>
              <a:t>Large areas of natural forests were also cleared to make way for </a:t>
            </a:r>
          </a:p>
          <a:p>
            <a:r>
              <a:rPr lang="en-US" b="1"/>
              <a:t>tea, coffee and rubber plantations to meet Europe’s growing need </a:t>
            </a:r>
          </a:p>
          <a:p>
            <a:r>
              <a:rPr lang="en-US" b="1"/>
              <a:t>for these commodities. </a:t>
            </a:r>
          </a:p>
        </p:txBody>
      </p:sp>
      <p:pic>
        <p:nvPicPr>
          <p:cNvPr id="4" name="Content Placeholder 3" descr="WhatsApp Image 2020-07-25 at 12.25.41"/>
          <p:cNvPicPr>
            <a:picLocks noGrp="1" noChangeAspect="1"/>
          </p:cNvPicPr>
          <p:nvPr>
            <p:ph sz="half" idx="2"/>
          </p:nvPr>
        </p:nvPicPr>
        <p:blipFill>
          <a:blip r:embed="rId2"/>
          <a:stretch>
            <a:fillRect/>
          </a:stretch>
        </p:blipFill>
        <p:spPr>
          <a:xfrm>
            <a:off x="5986780" y="1175385"/>
            <a:ext cx="5594985" cy="54184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n w="22225">
                  <a:solidFill>
                    <a:schemeClr val="accent2"/>
                  </a:solidFill>
                  <a:prstDash val="solid"/>
                </a:ln>
                <a:solidFill>
                  <a:schemeClr val="accent2">
                    <a:lumMod val="40000"/>
                    <a:lumOff val="60000"/>
                  </a:schemeClr>
                </a:solidFill>
                <a:effectLst/>
              </a:rPr>
              <a:t> The Rise of Commercial Forestry</a:t>
            </a:r>
          </a:p>
        </p:txBody>
      </p:sp>
      <p:sp>
        <p:nvSpPr>
          <p:cNvPr id="3" name="Content Placeholder 2"/>
          <p:cNvSpPr>
            <a:spLocks noGrp="1"/>
          </p:cNvSpPr>
          <p:nvPr>
            <p:ph sz="half" idx="1"/>
          </p:nvPr>
        </p:nvSpPr>
        <p:spPr>
          <a:xfrm>
            <a:off x="609600" y="1600200"/>
            <a:ext cx="4484370" cy="4991100"/>
          </a:xfrm>
        </p:spPr>
        <p:txBody>
          <a:bodyPr/>
          <a:lstStyle/>
          <a:p>
            <a:r>
              <a:rPr lang="en-US" sz="2800"/>
              <a:t>Brandis set up the Indian Forest Service in 1864 and helped formulate the Indian</a:t>
            </a:r>
            <a:r>
              <a:rPr lang="en-US" sz="2800">
                <a:solidFill>
                  <a:srgbClr val="00B050"/>
                </a:solidFill>
              </a:rPr>
              <a:t> Forest Act of 1865</a:t>
            </a:r>
            <a:r>
              <a:rPr lang="en-US" sz="2800"/>
              <a:t>. The Imperial Forest Research Institute was set up at </a:t>
            </a:r>
            <a:r>
              <a:rPr lang="en-US" sz="2800">
                <a:solidFill>
                  <a:srgbClr val="00B050"/>
                </a:solidFill>
              </a:rPr>
              <a:t>Dehradun in 1906.</a:t>
            </a:r>
            <a:r>
              <a:rPr lang="en-US" sz="2800"/>
              <a:t> The system they taught here was called </a:t>
            </a:r>
            <a:r>
              <a:rPr lang="en-US" sz="2800">
                <a:solidFill>
                  <a:srgbClr val="00B050"/>
                </a:solidFill>
              </a:rPr>
              <a:t>‘scientific forestry</a:t>
            </a:r>
            <a:r>
              <a:rPr lang="en-US" sz="2800"/>
              <a:t>’. </a:t>
            </a:r>
          </a:p>
        </p:txBody>
      </p:sp>
      <p:pic>
        <p:nvPicPr>
          <p:cNvPr id="5" name="Content Placeholder 4" descr="WhatsApp Image 2020-07-25 at 12.16.23"/>
          <p:cNvPicPr>
            <a:picLocks noGrp="1" noChangeAspect="1"/>
          </p:cNvPicPr>
          <p:nvPr>
            <p:ph sz="half" idx="2"/>
          </p:nvPr>
        </p:nvPicPr>
        <p:blipFill>
          <a:blip r:embed="rId2"/>
          <a:stretch>
            <a:fillRect/>
          </a:stretch>
        </p:blipFill>
        <p:spPr>
          <a:xfrm>
            <a:off x="5605145" y="1644015"/>
            <a:ext cx="5879465" cy="4556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600">
                <a:ln w="22225">
                  <a:solidFill>
                    <a:schemeClr val="accent2"/>
                  </a:solidFill>
                  <a:prstDash val="solid"/>
                </a:ln>
                <a:solidFill>
                  <a:schemeClr val="accent2">
                    <a:lumMod val="40000"/>
                    <a:lumOff val="60000"/>
                  </a:schemeClr>
                </a:solidFill>
                <a:effectLst/>
              </a:rPr>
              <a:t>NATURAL FOREST LOST</a:t>
            </a:r>
          </a:p>
        </p:txBody>
      </p:sp>
      <p:sp>
        <p:nvSpPr>
          <p:cNvPr id="3" name="Content Placeholder 2"/>
          <p:cNvSpPr>
            <a:spLocks noGrp="1"/>
          </p:cNvSpPr>
          <p:nvPr>
            <p:ph sz="half" idx="1"/>
          </p:nvPr>
        </p:nvSpPr>
        <p:spPr/>
        <p:txBody>
          <a:bodyPr/>
          <a:lstStyle/>
          <a:p>
            <a:r>
              <a:rPr lang="en-US" sz="2800">
                <a:solidFill>
                  <a:srgbClr val="00B050"/>
                </a:solidFill>
              </a:rPr>
              <a:t>Many people now, including ecologists, feel that this system is not scientific at all. In scientific forestry, natural forests which had lots of different types of trees were cut down. Intheir place, one type of tree was planted in straight rows. This is called a plantation.</a:t>
            </a:r>
          </a:p>
        </p:txBody>
      </p:sp>
      <p:pic>
        <p:nvPicPr>
          <p:cNvPr id="5" name="Content Placeholder 4" descr="WhatsApp Image 2020-07-26 at 23.51.41"/>
          <p:cNvPicPr>
            <a:picLocks noGrp="1" noChangeAspect="1"/>
          </p:cNvPicPr>
          <p:nvPr>
            <p:ph sz="half" idx="2"/>
          </p:nvPr>
        </p:nvPicPr>
        <p:blipFill>
          <a:blip r:embed="rId2"/>
          <a:stretch>
            <a:fillRect/>
          </a:stretch>
        </p:blipFill>
        <p:spPr>
          <a:xfrm>
            <a:off x="6205855" y="2134235"/>
            <a:ext cx="5376545" cy="34569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4000">
                <a:solidFill>
                  <a:schemeClr val="accent1"/>
                </a:solidFill>
                <a:effectLst>
                  <a:outerShdw blurRad="38100" dist="25400" dir="5400000" algn="ctr" rotWithShape="0">
                    <a:srgbClr val="6E747A">
                      <a:alpha val="43000"/>
                    </a:srgbClr>
                  </a:outerShdw>
                </a:effectLst>
              </a:rPr>
              <a:t>FOREST SURVEY</a:t>
            </a:r>
          </a:p>
        </p:txBody>
      </p:sp>
      <p:sp>
        <p:nvSpPr>
          <p:cNvPr id="3" name="Content Placeholder 2"/>
          <p:cNvSpPr>
            <a:spLocks noGrp="1"/>
          </p:cNvSpPr>
          <p:nvPr>
            <p:ph sz="half" idx="1"/>
          </p:nvPr>
        </p:nvSpPr>
        <p:spPr>
          <a:xfrm>
            <a:off x="609600" y="1600200"/>
            <a:ext cx="5376545" cy="4843780"/>
          </a:xfrm>
        </p:spPr>
        <p:txBody>
          <a:bodyPr/>
          <a:lstStyle/>
          <a:p>
            <a:r>
              <a:rPr lang="en-US" sz="2800">
                <a:solidFill>
                  <a:srgbClr val="FF0000"/>
                </a:solidFill>
              </a:rPr>
              <a:t>Forest officials surveyed the forests, estimated the area under different types of trees, and made working plans for forest management. They planned how much of the plantation area to cut every year. The area cut was then to be replanted so that it was ready to be cut again in some years</a:t>
            </a:r>
          </a:p>
        </p:txBody>
      </p:sp>
      <p:pic>
        <p:nvPicPr>
          <p:cNvPr id="5" name="Content Placeholder 4" descr="2"/>
          <p:cNvPicPr>
            <a:picLocks noGrp="1" noChangeAspect="1"/>
          </p:cNvPicPr>
          <p:nvPr>
            <p:ph sz="half" idx="2"/>
          </p:nvPr>
        </p:nvPicPr>
        <p:blipFill>
          <a:blip r:embed="rId2"/>
          <a:stretch>
            <a:fillRect/>
          </a:stretch>
        </p:blipFill>
        <p:spPr>
          <a:xfrm>
            <a:off x="5986780" y="1418590"/>
            <a:ext cx="5845175" cy="53028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b="1">
                <a:ln w="22225">
                  <a:solidFill>
                    <a:schemeClr val="accent2"/>
                  </a:solidFill>
                  <a:prstDash val="solid"/>
                </a:ln>
                <a:solidFill>
                  <a:schemeClr val="accent2">
                    <a:lumMod val="40000"/>
                    <a:lumOff val="60000"/>
                  </a:schemeClr>
                </a:solidFill>
                <a:effectLst/>
                <a:sym typeface="+mn-ea"/>
              </a:rPr>
              <a:t>T</a:t>
            </a:r>
            <a:r>
              <a:rPr lang="en-US" b="1">
                <a:ln w="22225">
                  <a:solidFill>
                    <a:schemeClr val="accent2"/>
                  </a:solidFill>
                  <a:prstDash val="solid"/>
                </a:ln>
                <a:solidFill>
                  <a:schemeClr val="accent2">
                    <a:lumMod val="40000"/>
                    <a:lumOff val="60000"/>
                  </a:schemeClr>
                </a:solidFill>
                <a:effectLst/>
                <a:sym typeface="+mn-ea"/>
              </a:rPr>
              <a:t>he Forest Act</a:t>
            </a:r>
            <a:r>
              <a:rPr lang="en-IN" altLang="en-US" b="1">
                <a:ln w="22225">
                  <a:solidFill>
                    <a:schemeClr val="accent2"/>
                  </a:solidFill>
                  <a:prstDash val="solid"/>
                </a:ln>
                <a:solidFill>
                  <a:schemeClr val="accent2">
                    <a:lumMod val="40000"/>
                    <a:lumOff val="60000"/>
                  </a:schemeClr>
                </a:solidFill>
                <a:effectLst/>
                <a:sym typeface="+mn-ea"/>
              </a:rPr>
              <a:t>,1865</a:t>
            </a:r>
          </a:p>
        </p:txBody>
      </p:sp>
      <p:sp>
        <p:nvSpPr>
          <p:cNvPr id="3" name="Content Placeholder 2"/>
          <p:cNvSpPr>
            <a:spLocks noGrp="1"/>
          </p:cNvSpPr>
          <p:nvPr>
            <p:ph sz="half" idx="1"/>
          </p:nvPr>
        </p:nvSpPr>
        <p:spPr>
          <a:xfrm>
            <a:off x="609600" y="1417955"/>
            <a:ext cx="5376545" cy="5161915"/>
          </a:xfrm>
        </p:spPr>
        <p:txBody>
          <a:bodyPr/>
          <a:lstStyle/>
          <a:p>
            <a:r>
              <a:rPr lang="en-US" sz="2800" b="1">
                <a:gradFill>
                  <a:gsLst>
                    <a:gs pos="0">
                      <a:srgbClr val="14CD68"/>
                    </a:gs>
                    <a:gs pos="100000">
                      <a:srgbClr val="0B6E38"/>
                    </a:gs>
                  </a:gsLst>
                  <a:lin scaled="0"/>
                </a:gradFill>
              </a:rPr>
              <a:t>After the Forest Act was enacted in 1865, it was amended twice, once in 1878 and then in 1927. The 1878 Act divided forests into three categories: reserved, protected and village forests. The best forests were called ‘reserved forests’. Villagers could not take anything from these forests, even for their own use.</a:t>
            </a:r>
          </a:p>
        </p:txBody>
      </p:sp>
      <p:pic>
        <p:nvPicPr>
          <p:cNvPr id="5" name="Content Placeholder 4" descr="a.jpj"/>
          <p:cNvPicPr>
            <a:picLocks noGrp="1" noChangeAspect="1"/>
          </p:cNvPicPr>
          <p:nvPr>
            <p:ph sz="half" idx="2"/>
          </p:nvPr>
        </p:nvPicPr>
        <p:blipFill>
          <a:blip r:embed="rId3"/>
          <a:stretch>
            <a:fillRect/>
          </a:stretch>
        </p:blipFill>
        <p:spPr>
          <a:xfrm>
            <a:off x="6250940" y="1327785"/>
            <a:ext cx="5618480" cy="516128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1361</Words>
  <Application>WPS Presentation</Application>
  <PresentationFormat>Custom</PresentationFormat>
  <Paragraphs>106</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 </vt:lpstr>
      <vt:lpstr>Why Deforestation?</vt:lpstr>
      <vt:lpstr> Land to be Improved</vt:lpstr>
      <vt:lpstr>Sleepers on the Tracks </vt:lpstr>
      <vt:lpstr>Plantations </vt:lpstr>
      <vt:lpstr> The Rise of Commercial Forestry</vt:lpstr>
      <vt:lpstr>NATURAL FOREST LOST</vt:lpstr>
      <vt:lpstr>FOREST SURVEY</vt:lpstr>
      <vt:lpstr>The Forest Act,1865</vt:lpstr>
      <vt:lpstr>How were the Lives of People Affected?</vt:lpstr>
      <vt:lpstr>B. In forest areas, people use forest products</vt:lpstr>
      <vt:lpstr> In forest areas, people use forest products</vt:lpstr>
      <vt:lpstr> The Forest Act meant severe hardship  for villagers across the country</vt:lpstr>
      <vt:lpstr>Rebellion in the Forest </vt:lpstr>
      <vt:lpstr>BASTAR</vt:lpstr>
      <vt:lpstr>PEOPLE OF BASTAR</vt:lpstr>
      <vt:lpstr>PEOPLE OF BASTAR </vt:lpstr>
      <vt:lpstr>PEOPLE OF BASTAR </vt:lpstr>
      <vt:lpstr>JAVA( INDONESIA)- Famous as a rice-producing island</vt:lpstr>
      <vt:lpstr>JAVA( INDONESIA)- Famous as a rice-producing island</vt:lpstr>
      <vt:lpstr> War and Deforestation(First World War and the Second World Wa</vt:lpstr>
      <vt:lpstr>New Developments in Forestry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IXth HISTORY CHAPTER - 4 FOREST SOCIETY AND COLONIALISM</dc:title>
  <dc:creator/>
  <cp:lastModifiedBy>ADMIN</cp:lastModifiedBy>
  <cp:revision>7</cp:revision>
  <dcterms:created xsi:type="dcterms:W3CDTF">2020-07-19T11:45:00Z</dcterms:created>
  <dcterms:modified xsi:type="dcterms:W3CDTF">2022-10-30T14:55:40Z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